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7" r:id="rId2"/>
    <p:sldId id="263" r:id="rId3"/>
    <p:sldId id="264" r:id="rId4"/>
    <p:sldId id="265" r:id="rId5"/>
    <p:sldId id="266" r:id="rId6"/>
    <p:sldId id="288" r:id="rId7"/>
    <p:sldId id="289" r:id="rId8"/>
    <p:sldId id="287" r:id="rId9"/>
    <p:sldId id="285" r:id="rId10"/>
    <p:sldId id="286" r:id="rId11"/>
    <p:sldId id="290" r:id="rId12"/>
    <p:sldId id="291" r:id="rId13"/>
    <p:sldId id="292" r:id="rId14"/>
    <p:sldId id="293" r:id="rId15"/>
    <p:sldId id="294" r:id="rId16"/>
    <p:sldId id="283" r:id="rId17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0925"/>
    <a:srgbClr val="009CA8"/>
    <a:srgbClr val="250D39"/>
    <a:srgbClr val="260E3C"/>
    <a:srgbClr val="49194A"/>
    <a:srgbClr val="3D1644"/>
    <a:srgbClr val="262451"/>
    <a:srgbClr val="11FFFE"/>
    <a:srgbClr val="36ABFF"/>
    <a:srgbClr val="0D0A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4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3480" y="528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8B089FE-5646-9CF7-A0CD-D9371092F7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8ADF765-FF2C-6672-30DF-4E02B0FCB8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237D1-EB3E-42ED-8017-A3E0F540A544}" type="datetimeFigureOut">
              <a:rPr lang="pt-BR" smtClean="0"/>
              <a:t>26/05/2024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3EF68CF-250A-55FC-E1E4-D9C6F5A555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12F9274-313E-B987-AB97-907ACC11A2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93A92-22D6-4927-AF67-7D3B866A4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3338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E0544-B9E7-47A8-ABD7-B3CFDECA6595}" type="datetimeFigureOut">
              <a:rPr lang="pt-BR" smtClean="0"/>
              <a:t>26/05/2024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A01F6-44E6-448B-9319-3BC869F75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810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30072-6D31-42F3-B5CC-185B6D0A6822}" type="datetime1">
              <a:rPr lang="pt-BR" smtClean="0"/>
              <a:t>26/05/2024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5406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6D1A7-EFFC-4966-822B-4C00AB2CB4F1}" type="datetime1">
              <a:rPr lang="pt-BR" smtClean="0"/>
              <a:t>26/05/2024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20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B7C60-0DA7-42D4-A820-E1D03EB49949}" type="datetime1">
              <a:rPr lang="pt-BR" smtClean="0"/>
              <a:t>26/05/2024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3176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A0BC-388F-4CA7-BE51-03B9510F86C7}" type="datetime1">
              <a:rPr lang="pt-BR" smtClean="0"/>
              <a:t>26/05/2024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109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B0A53-1723-472B-8809-AF93A93C6B7D}" type="datetime1">
              <a:rPr lang="pt-BR" smtClean="0"/>
              <a:t>26/05/2024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98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3D0C2-0B29-4E63-8862-AEF7CD2FD74C}" type="datetime1">
              <a:rPr lang="pt-BR" smtClean="0"/>
              <a:t>26/05/2024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938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68ADD-7F35-4AEB-BEB1-AD3CCDF011CE}" type="datetime1">
              <a:rPr lang="pt-BR" smtClean="0"/>
              <a:t>26/05/2024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751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779A-9BC4-4AC0-8880-1B792DDACBDD}" type="datetime1">
              <a:rPr lang="pt-BR" smtClean="0"/>
              <a:t>26/05/2024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5468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5754-B528-45A3-9A7A-655123E17D0E}" type="datetime1">
              <a:rPr lang="pt-BR" smtClean="0"/>
              <a:t>26/05/2024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48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C77C-1A26-4515-863F-461CD234F563}" type="datetime1">
              <a:rPr lang="pt-BR" smtClean="0"/>
              <a:t>26/05/2024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915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D11F-A570-44DC-98A9-9E7070BCD645}" type="datetime1">
              <a:rPr lang="pt-BR" smtClean="0"/>
              <a:t>26/05/2024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6099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CAA1B-DFB8-467D-A20E-1BF5C572C99B}" type="datetime1">
              <a:rPr lang="pt-BR" smtClean="0"/>
              <a:t>26/05/2024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92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laerciocruz/prompts-recipe-to-create-a-ebook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C59D0F3-0831-BB4F-5869-4C89A7608B7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1809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fundo_subtitulo">
            <a:extLst>
              <a:ext uri="{FF2B5EF4-FFF2-40B4-BE49-F238E27FC236}">
                <a16:creationId xmlns:a16="http://schemas.microsoft.com/office/drawing/2014/main" id="{CECE1AD7-AD65-2877-B848-F4A38CF96147}"/>
              </a:ext>
            </a:extLst>
          </p:cNvPr>
          <p:cNvSpPr/>
          <p:nvPr/>
        </p:nvSpPr>
        <p:spPr>
          <a:xfrm>
            <a:off x="0" y="2446960"/>
            <a:ext cx="9601200" cy="830997"/>
          </a:xfrm>
          <a:prstGeom prst="rect">
            <a:avLst/>
          </a:prstGeom>
          <a:solidFill>
            <a:srgbClr val="1809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logo_css" descr="Ícone&#10;&#10;Descrição gerada automaticamente">
            <a:extLst>
              <a:ext uri="{FF2B5EF4-FFF2-40B4-BE49-F238E27FC236}">
                <a16:creationId xmlns:a16="http://schemas.microsoft.com/office/drawing/2014/main" id="{EA26D580-CAFF-82C8-5A63-D0CFDDFA66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575"/>
          <a:stretch/>
        </p:blipFill>
        <p:spPr>
          <a:xfrm>
            <a:off x="1838231" y="7203543"/>
            <a:ext cx="5924736" cy="279757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7405FB1-0AFE-DF6D-4838-8755D3F2C988}"/>
              </a:ext>
            </a:extLst>
          </p:cNvPr>
          <p:cNvSpPr txBox="1"/>
          <p:nvPr/>
        </p:nvSpPr>
        <p:spPr>
          <a:xfrm>
            <a:off x="250420" y="662672"/>
            <a:ext cx="9100360" cy="1323439"/>
          </a:xfrm>
          <a:prstGeom prst="rect">
            <a:avLst/>
          </a:prstGeom>
          <a:noFill/>
          <a:effectLst>
            <a:glow rad="1092200">
              <a:schemeClr val="accent1">
                <a:alpha val="28000"/>
              </a:schemeClr>
            </a:glow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effectLst>
                  <a:glow rad="152400">
                    <a:srgbClr val="009CA8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PL/SQL AVANÇADO</a:t>
            </a:r>
          </a:p>
        </p:txBody>
      </p:sp>
      <p:sp>
        <p:nvSpPr>
          <p:cNvPr id="13" name="subtitulo">
            <a:extLst>
              <a:ext uri="{FF2B5EF4-FFF2-40B4-BE49-F238E27FC236}">
                <a16:creationId xmlns:a16="http://schemas.microsoft.com/office/drawing/2014/main" id="{429024B7-8E30-E5DB-74CA-5CCE07B84C5A}"/>
              </a:ext>
            </a:extLst>
          </p:cNvPr>
          <p:cNvSpPr txBox="1"/>
          <p:nvPr/>
        </p:nvSpPr>
        <p:spPr>
          <a:xfrm>
            <a:off x="1481957" y="2199308"/>
            <a:ext cx="6637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Impact" panose="020B0806030902050204" pitchFamily="34" charset="0"/>
              </a:rPr>
              <a:t>SALVANDO OS SEUS DADOS</a:t>
            </a:r>
          </a:p>
        </p:txBody>
      </p:sp>
      <p:sp>
        <p:nvSpPr>
          <p:cNvPr id="17" name="rodape">
            <a:extLst>
              <a:ext uri="{FF2B5EF4-FFF2-40B4-BE49-F238E27FC236}">
                <a16:creationId xmlns:a16="http://schemas.microsoft.com/office/drawing/2014/main" id="{6275A980-272E-6995-30C1-C7DA34BD34F2}"/>
              </a:ext>
            </a:extLst>
          </p:cNvPr>
          <p:cNvSpPr txBox="1"/>
          <p:nvPr/>
        </p:nvSpPr>
        <p:spPr>
          <a:xfrm>
            <a:off x="3604599" y="11602465"/>
            <a:ext cx="2730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009CA8"/>
                </a:solidFill>
                <a:latin typeface="Impact" panose="020B0806030902050204" pitchFamily="34" charset="0"/>
              </a:rPr>
              <a:t>LAÉRCIO CRUZ</a:t>
            </a:r>
          </a:p>
        </p:txBody>
      </p:sp>
      <p:sp>
        <p:nvSpPr>
          <p:cNvPr id="15" name="subtitulo_componente">
            <a:extLst>
              <a:ext uri="{FF2B5EF4-FFF2-40B4-BE49-F238E27FC236}">
                <a16:creationId xmlns:a16="http://schemas.microsoft.com/office/drawing/2014/main" id="{4AC64B63-F496-F80D-2DF0-D95D155A98DB}"/>
              </a:ext>
            </a:extLst>
          </p:cNvPr>
          <p:cNvSpPr txBox="1"/>
          <p:nvPr/>
        </p:nvSpPr>
        <p:spPr>
          <a:xfrm>
            <a:off x="250420" y="10217501"/>
            <a:ext cx="9100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+mj-lt"/>
              </a:rPr>
              <a:t>Aprenda quais são os principais tipos de seletores mais utilizadas na hora de construir páginas web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4DA30D-438C-E13A-E348-DBBD18369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7956"/>
            <a:ext cx="9601200" cy="792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85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92277" y="2014704"/>
            <a:ext cx="78166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Procedures permitem agrupar várias instruções PL/SQL em um único bloco de código, facilitando a reutilização e manutenção. Eles são úteis quando você precisa executar a mesma série de instruções em diferentes partes do seu código. Procedures podem aceitar parâmetros de entrada e saída, permitindo que você passe dados e receba resultados.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Exemplo de </a:t>
            </a:r>
            <a:r>
              <a:rPr lang="pt-BR" sz="2400" b="1" dirty="0"/>
              <a:t>Procedure</a:t>
            </a:r>
            <a:r>
              <a:rPr lang="pt-BR" sz="2400" dirty="0"/>
              <a:t>: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" y="81304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</a:rPr>
              <a:t>PROCEDURES</a:t>
            </a:r>
          </a:p>
        </p:txBody>
      </p:sp>
      <p:sp>
        <p:nvSpPr>
          <p:cNvPr id="19" name="Espaço Reservado para Rodapé 18">
            <a:extLst>
              <a:ext uri="{FF2B5EF4-FFF2-40B4-BE49-F238E27FC236}">
                <a16:creationId xmlns:a16="http://schemas.microsoft.com/office/drawing/2014/main" id="{106B9400-10F5-C4D9-5FB4-31020CF60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PL/SQL AVANÇADO – LAÉRCIO CRUZ</a:t>
            </a:r>
          </a:p>
          <a:p>
            <a:endParaRPr lang="pt-BR" dirty="0"/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919B02F9-1256-559A-957D-87AA95AA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10</a:t>
            </a:fld>
            <a:endParaRPr lang="pt-BR"/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7367DB66-A5AB-601B-04FC-20B9B4A24D6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51" y="11115094"/>
            <a:ext cx="750095" cy="750095"/>
          </a:xfrm>
          <a:prstGeom prst="rect">
            <a:avLst/>
          </a:prstGeom>
        </p:spPr>
      </p:pic>
      <p:sp>
        <p:nvSpPr>
          <p:cNvPr id="6" name="texto_componente">
            <a:extLst>
              <a:ext uri="{FF2B5EF4-FFF2-40B4-BE49-F238E27FC236}">
                <a16:creationId xmlns:a16="http://schemas.microsoft.com/office/drawing/2014/main" id="{7196E800-77AA-34D3-AE1E-D18C8521D43A}"/>
              </a:ext>
            </a:extLst>
          </p:cNvPr>
          <p:cNvSpPr txBox="1"/>
          <p:nvPr/>
        </p:nvSpPr>
        <p:spPr>
          <a:xfrm>
            <a:off x="892275" y="8923939"/>
            <a:ext cx="7792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Esta procedure </a:t>
            </a:r>
            <a:r>
              <a:rPr lang="pt-BR" sz="2400" dirty="0" err="1"/>
              <a:t>update_salary</a:t>
            </a:r>
            <a:r>
              <a:rPr lang="pt-BR" sz="2400" dirty="0"/>
              <a:t> atualiza o salário de um funcionário específico, facilitando a reutilização dessa lógica em diferentes partes do seu sistema.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0644131-567A-44A9-994B-32CB68E49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853" y="4923439"/>
            <a:ext cx="71151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99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-21510" y="-125790"/>
            <a:ext cx="9622710" cy="129273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/>
              <a:t>FUNCTIONS</a:t>
            </a:r>
          </a:p>
          <a:p>
            <a:pPr algn="ctr"/>
            <a:endParaRPr lang="pt-BR" sz="4800" dirty="0"/>
          </a:p>
          <a:p>
            <a:pPr algn="ctr"/>
            <a:r>
              <a:rPr lang="pt-BR" sz="4800" dirty="0"/>
              <a:t>Retornando Valores Específicos</a:t>
            </a:r>
            <a:endParaRPr lang="pt-BR" dirty="0"/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70767" y="2253049"/>
            <a:ext cx="7816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>
                <a:ln>
                  <a:solidFill>
                    <a:srgbClr val="11FFFE"/>
                  </a:solidFill>
                </a:ln>
                <a:noFill/>
                <a:latin typeface="Impact" panose="020B0806030902050204" pitchFamily="34" charset="0"/>
              </a:rPr>
              <a:t>4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A8281A8C-F51B-8070-EE7F-AC4CBC315387}"/>
              </a:ext>
            </a:extLst>
          </p:cNvPr>
          <p:cNvSpPr txBox="1"/>
          <p:nvPr/>
        </p:nvSpPr>
        <p:spPr>
          <a:xfrm>
            <a:off x="870768" y="9340866"/>
            <a:ext cx="7816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err="1">
                <a:solidFill>
                  <a:schemeClr val="bg1"/>
                </a:solidFill>
              </a:rPr>
              <a:t>Functions</a:t>
            </a:r>
            <a:r>
              <a:rPr lang="pt-BR" sz="2400" dirty="0">
                <a:solidFill>
                  <a:schemeClr val="bg1"/>
                </a:solidFill>
              </a:rPr>
              <a:t> são subprogramas que retornam um valor específico e podem ser usadas em expressões SQL.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51BD98C-D072-63C9-21C3-E1219F48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PL/SQL AVANÇADO – LAÉRCIO CRUZ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200A01C-BA5B-3A36-1BF1-0562AE8A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561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92277" y="2014704"/>
            <a:ext cx="78166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err="1"/>
              <a:t>Functions</a:t>
            </a:r>
            <a:r>
              <a:rPr lang="pt-BR" sz="2400" dirty="0"/>
              <a:t> são semelhantes às procedures, mas são usadas principalmente para calcular e retornar um valor específico. Elas podem ser chamadas a partir de instruções SQL, permitindo que você incorpore lógica PL/SQL diretamente em consultas SQL. </a:t>
            </a:r>
            <a:r>
              <a:rPr lang="pt-BR" sz="2400" dirty="0" err="1"/>
              <a:t>Functions</a:t>
            </a:r>
            <a:r>
              <a:rPr lang="pt-BR" sz="2400" dirty="0"/>
              <a:t> são ideais para cálculos ou operações que precisam ser reutilizadas em várias partes do sistema.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Exemplo de </a:t>
            </a:r>
            <a:r>
              <a:rPr lang="pt-BR" sz="2400" b="1" dirty="0" err="1"/>
              <a:t>Function</a:t>
            </a:r>
            <a:r>
              <a:rPr lang="pt-BR" sz="2400" dirty="0"/>
              <a:t>: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" y="81304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</a:rPr>
              <a:t>FUNCTIONS</a:t>
            </a:r>
          </a:p>
        </p:txBody>
      </p:sp>
      <p:sp>
        <p:nvSpPr>
          <p:cNvPr id="19" name="Espaço Reservado para Rodapé 18">
            <a:extLst>
              <a:ext uri="{FF2B5EF4-FFF2-40B4-BE49-F238E27FC236}">
                <a16:creationId xmlns:a16="http://schemas.microsoft.com/office/drawing/2014/main" id="{106B9400-10F5-C4D9-5FB4-31020CF60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PL/SQL AVANÇADO – LAÉRCIO CRUZ</a:t>
            </a:r>
          </a:p>
          <a:p>
            <a:endParaRPr lang="pt-BR" dirty="0"/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919B02F9-1256-559A-957D-87AA95AA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12</a:t>
            </a:fld>
            <a:endParaRPr lang="pt-BR"/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7367DB66-A5AB-601B-04FC-20B9B4A24D6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51" y="11115094"/>
            <a:ext cx="750095" cy="75009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2145D59-D622-5BB6-F524-F2C5C62F8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5250334"/>
            <a:ext cx="9601200" cy="540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77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-21510" y="-125790"/>
            <a:ext cx="9622710" cy="129273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/>
              <a:t>PACKAGES</a:t>
            </a:r>
          </a:p>
          <a:p>
            <a:pPr algn="ctr"/>
            <a:endParaRPr lang="pt-BR" sz="4800" dirty="0"/>
          </a:p>
          <a:p>
            <a:pPr algn="ctr"/>
            <a:r>
              <a:rPr lang="pt-BR" sz="4800" dirty="0"/>
              <a:t>Organizando Melhor seu Código</a:t>
            </a:r>
            <a:endParaRPr lang="pt-BR" dirty="0"/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70767" y="2253049"/>
            <a:ext cx="7816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>
                <a:ln>
                  <a:solidFill>
                    <a:srgbClr val="11FFFE"/>
                  </a:solidFill>
                </a:ln>
                <a:noFill/>
                <a:latin typeface="Impact" panose="020B0806030902050204" pitchFamily="34" charset="0"/>
              </a:rPr>
              <a:t>5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A8281A8C-F51B-8070-EE7F-AC4CBC315387}"/>
              </a:ext>
            </a:extLst>
          </p:cNvPr>
          <p:cNvSpPr txBox="1"/>
          <p:nvPr/>
        </p:nvSpPr>
        <p:spPr>
          <a:xfrm>
            <a:off x="870768" y="9340866"/>
            <a:ext cx="7816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err="1">
                <a:solidFill>
                  <a:schemeClr val="bg1"/>
                </a:solidFill>
              </a:rPr>
              <a:t>Packages</a:t>
            </a:r>
            <a:r>
              <a:rPr lang="pt-BR" sz="2400" dirty="0">
                <a:solidFill>
                  <a:schemeClr val="bg1"/>
                </a:solidFill>
              </a:rPr>
              <a:t> agrupam tipos, itens e subprogramas PL/SQL logicamente relacionados, melhorando a organização e encapsulamento do código.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51BD98C-D072-63C9-21C3-E1219F48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PL/SQL AVANÇADO – LAÉRCIO CRUZ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200A01C-BA5B-3A36-1BF1-0562AE8A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11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92277" y="2014704"/>
            <a:ext cx="78166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err="1"/>
              <a:t>Packages</a:t>
            </a:r>
            <a:r>
              <a:rPr lang="pt-BR" sz="2400" dirty="0"/>
              <a:t> permitem agrupar procedures, </a:t>
            </a:r>
            <a:r>
              <a:rPr lang="pt-BR" sz="2400" dirty="0" err="1"/>
              <a:t>functions</a:t>
            </a:r>
            <a:r>
              <a:rPr lang="pt-BR" sz="2400" dirty="0"/>
              <a:t>, variáveis e outros elementos PL/SQL em uma única unidade, facilitando a manutenção e reutilização de código. Eles oferecem um encapsulamento melhor e ajudam a organizar logicamente as funcionalidades relacionadas. </a:t>
            </a:r>
            <a:r>
              <a:rPr lang="pt-BR" sz="2400" dirty="0" err="1"/>
              <a:t>Packages</a:t>
            </a:r>
            <a:r>
              <a:rPr lang="pt-BR" sz="2400" dirty="0"/>
              <a:t> podem conter um corpo e uma especificação, onde a especificação define a interface pública e o corpo implementa a lógica.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Exemplo de </a:t>
            </a:r>
            <a:r>
              <a:rPr lang="pt-BR" sz="2400" b="1" dirty="0" err="1"/>
              <a:t>Package</a:t>
            </a:r>
            <a:r>
              <a:rPr lang="pt-BR" sz="2400" dirty="0"/>
              <a:t>: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" y="81304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</a:rPr>
              <a:t>PACKAGES</a:t>
            </a:r>
          </a:p>
        </p:txBody>
      </p:sp>
      <p:sp>
        <p:nvSpPr>
          <p:cNvPr id="19" name="Espaço Reservado para Rodapé 18">
            <a:extLst>
              <a:ext uri="{FF2B5EF4-FFF2-40B4-BE49-F238E27FC236}">
                <a16:creationId xmlns:a16="http://schemas.microsoft.com/office/drawing/2014/main" id="{106B9400-10F5-C4D9-5FB4-31020CF60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PL/SQL AVANÇADO – LAÉRCIO CRUZ</a:t>
            </a:r>
          </a:p>
          <a:p>
            <a:endParaRPr lang="pt-BR" dirty="0"/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919B02F9-1256-559A-957D-87AA95AA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14</a:t>
            </a:fld>
            <a:endParaRPr lang="pt-BR"/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7367DB66-A5AB-601B-04FC-20B9B4A24D6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51" y="11115094"/>
            <a:ext cx="750095" cy="75009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E5A6B9E-46FA-DC2C-4A68-E7106B282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673" y="5710752"/>
            <a:ext cx="7181850" cy="540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06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-21510" y="-125790"/>
            <a:ext cx="9622710" cy="129273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/>
              <a:t>CONSIDERAÇÕES FINAIS</a:t>
            </a:r>
          </a:p>
          <a:p>
            <a:pPr algn="ctr"/>
            <a:endParaRPr lang="pt-BR" sz="48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51BD98C-D072-63C9-21C3-E1219F48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PL/SQL AVANÇADO – LAÉRCIO CRUZ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200A01C-BA5B-3A36-1BF1-0562AE8A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512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Esse Ebook foi gerado por Inteligência Artificial e diagramado por humano. Todo o processo de criação está detalhado no meu </a:t>
            </a:r>
            <a:r>
              <a:rPr lang="pt-BR" sz="2400" dirty="0" err="1"/>
              <a:t>Github</a:t>
            </a:r>
            <a:r>
              <a:rPr lang="pt-BR" sz="2400" dirty="0"/>
              <a:t>.</a:t>
            </a:r>
          </a:p>
          <a:p>
            <a:pPr algn="ctr"/>
            <a:r>
              <a:rPr lang="pt-BR" sz="4400" dirty="0"/>
              <a:t>.</a:t>
            </a:r>
            <a:br>
              <a:rPr lang="pt-BR" sz="2400" dirty="0"/>
            </a:br>
            <a:r>
              <a:rPr lang="pt-BR" sz="2400" dirty="0"/>
              <a:t>Esse conteúdo foi gerado com fins didáticos de construção, não foi realizado uma validação minuciosa humana no conteúdo e pode conter erros gerados por uma IA.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0" y="731368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</a:rPr>
              <a:t>OBRIGADO POR LER ATÉ AQUI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4B80E3D0-EEFE-5ED5-3B8A-29C7805C8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PL/SQL AVANÇADO – LAÉRCIO CRUZ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5194B7CE-3343-6082-D5FE-370D98CA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16</a:t>
            </a:fld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00835EE-A170-C4AE-5EE7-9322E1BA6163}"/>
              </a:ext>
            </a:extLst>
          </p:cNvPr>
          <p:cNvSpPr/>
          <p:nvPr/>
        </p:nvSpPr>
        <p:spPr>
          <a:xfrm>
            <a:off x="870768" y="8069051"/>
            <a:ext cx="7562940" cy="646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hlinkClick r:id="rId2"/>
              </a:rPr>
              <a:t>https://github.com/laerciocruz/prompts-recipe-to-create-a-ebook</a:t>
            </a:r>
            <a:endParaRPr lang="pt-BR" b="1" dirty="0"/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1EF46656-CC8F-7EC9-456E-5D0A6CD02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953" y="6559276"/>
            <a:ext cx="1676570" cy="167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49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999059"/>
            <a:ext cx="78166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Bem-vindo ao </a:t>
            </a:r>
            <a:r>
              <a:rPr lang="pt-BR" sz="2400" dirty="0" err="1"/>
              <a:t>eBook</a:t>
            </a:r>
            <a:r>
              <a:rPr lang="pt-BR" sz="2400" dirty="0"/>
              <a:t> "PL/SQL Avançado: Salvando os Seus Dados". 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Vamos explorar técnicas avançadas de PL/SQL que permitirão a você escrever o seu código com eficiência, abordando desde o uso de cursores e triggers até procedures e </a:t>
            </a:r>
            <a:r>
              <a:rPr lang="pt-BR" sz="2400" dirty="0" err="1"/>
              <a:t>packages</a:t>
            </a:r>
            <a:r>
              <a:rPr lang="pt-BR" sz="2400" dirty="0"/>
              <a:t>, sempre com exemplos práticos e contextos reais para facilitar </a:t>
            </a:r>
          </a:p>
          <a:p>
            <a:pPr algn="just"/>
            <a:r>
              <a:rPr lang="pt-BR" sz="2400" dirty="0"/>
              <a:t>o seu aprendizado.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Prepare-se para mergulhar no universo do PL/SQL avançado e transformar-se no herói que seu banco de dados precisa. </a:t>
            </a:r>
          </a:p>
          <a:p>
            <a:pPr algn="just"/>
            <a:r>
              <a:rPr lang="pt-BR" sz="2400" dirty="0"/>
              <a:t>Vamos lá, hora de apagar alguns incêndios!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0" y="777781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</a:rPr>
              <a:t>PL/SQL AVANÇADO </a:t>
            </a:r>
          </a:p>
        </p:txBody>
      </p:sp>
      <p:sp>
        <p:nvSpPr>
          <p:cNvPr id="4" name="subtitulo_componente">
            <a:extLst>
              <a:ext uri="{FF2B5EF4-FFF2-40B4-BE49-F238E27FC236}">
                <a16:creationId xmlns:a16="http://schemas.microsoft.com/office/drawing/2014/main" id="{25CCF5E4-57B1-4237-190B-AC69C1A6536B}"/>
              </a:ext>
            </a:extLst>
          </p:cNvPr>
          <p:cNvSpPr txBox="1"/>
          <p:nvPr/>
        </p:nvSpPr>
        <p:spPr>
          <a:xfrm>
            <a:off x="870768" y="1961917"/>
            <a:ext cx="7816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+mj-lt"/>
              </a:rPr>
              <a:t>Salvando os </a:t>
            </a:r>
            <a:r>
              <a:rPr lang="pt-BR" sz="3200" dirty="0" err="1">
                <a:latin typeface="+mj-lt"/>
              </a:rPr>
              <a:t>eus</a:t>
            </a:r>
            <a:r>
              <a:rPr lang="pt-BR" sz="3200" dirty="0">
                <a:latin typeface="+mj-lt"/>
              </a:rPr>
              <a:t> Dados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D950483A-1B7C-BC8A-AFE0-E5A3B512F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11857995"/>
            <a:ext cx="9601199" cy="681567"/>
          </a:xfrm>
        </p:spPr>
        <p:txBody>
          <a:bodyPr/>
          <a:lstStyle/>
          <a:p>
            <a:pPr algn="ctr"/>
            <a:r>
              <a:rPr lang="pt-BR" sz="1400" dirty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PL/SQL AVANÇADO – LAÉRCIO CRUZ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1966F1B7-35CA-277C-5D23-E67A2444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11865189"/>
            <a:ext cx="787718" cy="681567"/>
          </a:xfrm>
        </p:spPr>
        <p:txBody>
          <a:bodyPr/>
          <a:lstStyle/>
          <a:p>
            <a:fld id="{9BB46D60-96CE-4402-8D7C-2F4B1C382689}" type="slidenum">
              <a:rPr lang="pt-BR" smtClean="0"/>
              <a:t>2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84C848A-423A-5A80-179D-4023620B0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872" y="9315450"/>
            <a:ext cx="2275455" cy="227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00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-21510" y="-125790"/>
            <a:ext cx="9622710" cy="129273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/>
              <a:t>CURSORS</a:t>
            </a:r>
          </a:p>
          <a:p>
            <a:pPr algn="ctr"/>
            <a:endParaRPr lang="pt-BR" sz="4800" dirty="0"/>
          </a:p>
          <a:p>
            <a:pPr algn="ctr"/>
            <a:r>
              <a:rPr lang="pt-BR" sz="4800" dirty="0"/>
              <a:t>Manipulação de Dados </a:t>
            </a:r>
          </a:p>
          <a:p>
            <a:pPr algn="ctr"/>
            <a:r>
              <a:rPr lang="pt-BR" sz="4800" dirty="0"/>
              <a:t>Linha a Linha</a:t>
            </a:r>
            <a:endParaRPr lang="pt-BR" dirty="0"/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70767" y="2253049"/>
            <a:ext cx="7816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>
                <a:ln>
                  <a:solidFill>
                    <a:srgbClr val="11FFFE"/>
                  </a:solidFill>
                </a:ln>
                <a:noFill/>
                <a:latin typeface="Impact" panose="020B0806030902050204" pitchFamily="34" charset="0"/>
              </a:rPr>
              <a:t>1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A8281A8C-F51B-8070-EE7F-AC4CBC315387}"/>
              </a:ext>
            </a:extLst>
          </p:cNvPr>
          <p:cNvSpPr txBox="1"/>
          <p:nvPr/>
        </p:nvSpPr>
        <p:spPr>
          <a:xfrm>
            <a:off x="870768" y="9340866"/>
            <a:ext cx="7816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err="1">
                <a:solidFill>
                  <a:schemeClr val="bg1"/>
                </a:solidFill>
              </a:rPr>
              <a:t>Cursors</a:t>
            </a:r>
            <a:r>
              <a:rPr lang="pt-BR" sz="2400" dirty="0">
                <a:solidFill>
                  <a:schemeClr val="bg1"/>
                </a:solidFill>
              </a:rPr>
              <a:t> permitem tratar conjuntos de dados linha a linha, sendo úteis para processar resultados de uma consulta de maneira controlada.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51BD98C-D072-63C9-21C3-E1219F48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PL/SQL AVANÇADO – LAÉRCIO CRUZ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200A01C-BA5B-3A36-1BF1-0562AE8A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851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92277" y="2014704"/>
            <a:ext cx="781664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err="1"/>
              <a:t>Cursors</a:t>
            </a:r>
            <a:r>
              <a:rPr lang="pt-BR" sz="2400" dirty="0"/>
              <a:t> são utilizados para percorrer linhas retornadas por uma consulta SQL, permitindo processar cada linha individualmente. Eles são úteis quando você precisa executar operações linha a linha, como calcular somas, atualizar registros baseados em condições específicas, ou simplesmente exibir dados de forma controlada. Podem ser </a:t>
            </a:r>
            <a:r>
              <a:rPr lang="pt-BR" sz="2400" b="1" dirty="0"/>
              <a:t>explícitos</a:t>
            </a:r>
            <a:r>
              <a:rPr lang="pt-BR" sz="2400" dirty="0"/>
              <a:t> ou </a:t>
            </a:r>
            <a:r>
              <a:rPr lang="pt-BR" sz="2400" b="1" dirty="0"/>
              <a:t>implícitos</a:t>
            </a:r>
            <a:r>
              <a:rPr lang="pt-BR" sz="2400" dirty="0"/>
              <a:t>. O cursor explícito oferece maior controle, pois você pode abrir, buscar e fechar o cursor manualmente.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Exemplo de </a:t>
            </a:r>
            <a:r>
              <a:rPr lang="pt-BR" sz="2400" b="1" dirty="0"/>
              <a:t>Cursor Explícito</a:t>
            </a:r>
            <a:r>
              <a:rPr lang="pt-BR" sz="2400" dirty="0"/>
              <a:t>: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" y="81304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</a:rPr>
              <a:t>CURSORS</a:t>
            </a:r>
          </a:p>
        </p:txBody>
      </p:sp>
      <p:sp>
        <p:nvSpPr>
          <p:cNvPr id="19" name="Espaço Reservado para Rodapé 18">
            <a:extLst>
              <a:ext uri="{FF2B5EF4-FFF2-40B4-BE49-F238E27FC236}">
                <a16:creationId xmlns:a16="http://schemas.microsoft.com/office/drawing/2014/main" id="{106B9400-10F5-C4D9-5FB4-31020CF60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PL/SQL AVANÇADO – LAÉRCIO CRUZ</a:t>
            </a:r>
          </a:p>
          <a:p>
            <a:endParaRPr lang="pt-BR" dirty="0"/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919B02F9-1256-559A-957D-87AA95AA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4</a:t>
            </a:fld>
            <a:endParaRPr lang="pt-BR"/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962D66E4-5A5D-018C-5130-4AEEB23C5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59" y="6169688"/>
            <a:ext cx="8378881" cy="4654934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7367DB66-A5AB-601B-04FC-20B9B4A24D6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51" y="11115094"/>
            <a:ext cx="750095" cy="75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99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1983878"/>
            <a:ext cx="78166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Neste exemplo, o </a:t>
            </a:r>
            <a:r>
              <a:rPr lang="pt-BR" sz="2400" b="1" dirty="0"/>
              <a:t>cursor implícito </a:t>
            </a:r>
            <a:r>
              <a:rPr lang="pt-BR" sz="2400" dirty="0"/>
              <a:t>é criado automaticamente pela instrução FOR no início do bloco. Ele percorre os resultados da consulta SELECT e executa as instruções dentro do loop para cada linha retornada. Dessa forma, não é necessário declarar explicitamente o cursor.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0" y="80673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</a:rPr>
              <a:t>CURSORS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2C3508E1-2709-5CFF-2270-FDDC6B1B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PL/SQL AVANÇADO – LAÉRCIO CRUZ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23368C93-F191-8BB0-76CF-5C194CD19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5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0F87C03-5D59-66D6-2808-BC0C67C84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3922870"/>
            <a:ext cx="8172450" cy="211174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C248D31-146E-103E-B06D-342B19A4DC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51" y="11115094"/>
            <a:ext cx="750095" cy="75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12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-21510" y="-125790"/>
            <a:ext cx="9622710" cy="129273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/>
              <a:t>TRIGGERS</a:t>
            </a:r>
          </a:p>
          <a:p>
            <a:pPr algn="ctr"/>
            <a:endParaRPr lang="pt-BR" sz="4800" dirty="0"/>
          </a:p>
          <a:p>
            <a:pPr algn="ctr"/>
            <a:r>
              <a:rPr lang="pt-BR" sz="4800" dirty="0"/>
              <a:t>Automatizando Ações no </a:t>
            </a:r>
          </a:p>
          <a:p>
            <a:pPr algn="ctr"/>
            <a:r>
              <a:rPr lang="pt-BR" sz="4800" dirty="0"/>
              <a:t>Banco de Dados</a:t>
            </a:r>
            <a:endParaRPr lang="pt-BR" dirty="0"/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70767" y="2253049"/>
            <a:ext cx="7816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>
                <a:ln>
                  <a:solidFill>
                    <a:srgbClr val="11FFFE"/>
                  </a:solidFill>
                </a:ln>
                <a:noFill/>
                <a:latin typeface="Impact" panose="020B0806030902050204" pitchFamily="34" charset="0"/>
              </a:rPr>
              <a:t>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A8281A8C-F51B-8070-EE7F-AC4CBC315387}"/>
              </a:ext>
            </a:extLst>
          </p:cNvPr>
          <p:cNvSpPr txBox="1"/>
          <p:nvPr/>
        </p:nvSpPr>
        <p:spPr>
          <a:xfrm>
            <a:off x="870768" y="9340866"/>
            <a:ext cx="7816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>
                <a:solidFill>
                  <a:schemeClr val="bg1"/>
                </a:solidFill>
              </a:rPr>
              <a:t>Triggers são blocos de código que são executados automaticamente em resposta a eventos específicos em uma tabela.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51BD98C-D072-63C9-21C3-E1219F48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PL/SQL AVANÇADO – LAÉRCIO CRUZ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200A01C-BA5B-3A36-1BF1-0562AE8A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8839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92277" y="2014704"/>
            <a:ext cx="78166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Triggers permitem executar código automaticamente antes ou depois de operações como INSERT, UPDATE ou DELETE em uma tabela. Eles são úteis para manter a integridade dos dados, auditar mudanças ou aplicar regras de negócio automaticamente. Por exemplo, um trigger pode ser usado para registrar a hora e o usuário que fez uma modificação em uma tabela.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Exemplo de Trigger </a:t>
            </a:r>
            <a:r>
              <a:rPr lang="pt-BR" sz="2400" b="1" dirty="0" err="1"/>
              <a:t>After</a:t>
            </a:r>
            <a:r>
              <a:rPr lang="pt-BR" sz="2400" b="1" dirty="0"/>
              <a:t> </a:t>
            </a:r>
            <a:r>
              <a:rPr lang="pt-BR" sz="2400" b="1" dirty="0" err="1"/>
              <a:t>Insert</a:t>
            </a:r>
            <a:r>
              <a:rPr lang="pt-BR" sz="2400" dirty="0"/>
              <a:t>: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" y="81304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</a:rPr>
              <a:t>TRIGGERS</a:t>
            </a:r>
          </a:p>
        </p:txBody>
      </p:sp>
      <p:sp>
        <p:nvSpPr>
          <p:cNvPr id="19" name="Espaço Reservado para Rodapé 18">
            <a:extLst>
              <a:ext uri="{FF2B5EF4-FFF2-40B4-BE49-F238E27FC236}">
                <a16:creationId xmlns:a16="http://schemas.microsoft.com/office/drawing/2014/main" id="{106B9400-10F5-C4D9-5FB4-31020CF60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PL/SQL AVANÇADO – LAÉRCIO CRUZ</a:t>
            </a:r>
          </a:p>
          <a:p>
            <a:endParaRPr lang="pt-BR" dirty="0"/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919B02F9-1256-559A-957D-87AA95AA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7</a:t>
            </a:fld>
            <a:endParaRPr lang="pt-BR"/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7367DB66-A5AB-601B-04FC-20B9B4A24D6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51" y="11115094"/>
            <a:ext cx="750095" cy="75009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56702AA-2555-475B-4CFE-5F15A8ABC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010" y="5020676"/>
            <a:ext cx="7115175" cy="4000500"/>
          </a:xfrm>
          <a:prstGeom prst="rect">
            <a:avLst/>
          </a:prstGeom>
        </p:spPr>
      </p:pic>
      <p:sp>
        <p:nvSpPr>
          <p:cNvPr id="6" name="texto_componente">
            <a:extLst>
              <a:ext uri="{FF2B5EF4-FFF2-40B4-BE49-F238E27FC236}">
                <a16:creationId xmlns:a16="http://schemas.microsoft.com/office/drawing/2014/main" id="{7196E800-77AA-34D3-AE1E-D18C8521D43A}"/>
              </a:ext>
            </a:extLst>
          </p:cNvPr>
          <p:cNvSpPr txBox="1"/>
          <p:nvPr/>
        </p:nvSpPr>
        <p:spPr>
          <a:xfrm>
            <a:off x="916593" y="8610827"/>
            <a:ext cx="7792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Aqui, o trigger </a:t>
            </a:r>
            <a:r>
              <a:rPr lang="pt-BR" sz="2400" dirty="0" err="1"/>
              <a:t>trg_after_insert_employee</a:t>
            </a:r>
            <a:r>
              <a:rPr lang="pt-BR" sz="2400" dirty="0"/>
              <a:t> é acionado após a inserção de um novo registro na tabela </a:t>
            </a:r>
            <a:r>
              <a:rPr lang="pt-BR" sz="2400" dirty="0" err="1"/>
              <a:t>employees</a:t>
            </a:r>
            <a:r>
              <a:rPr lang="pt-BR" sz="2400" dirty="0"/>
              <a:t>, adicionando um log na tabela </a:t>
            </a:r>
            <a:r>
              <a:rPr lang="pt-BR" sz="2400" dirty="0" err="1"/>
              <a:t>employee_audit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1858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92277" y="2014704"/>
            <a:ext cx="7816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exemplo a seguir mostra um trigger </a:t>
            </a:r>
            <a:r>
              <a:rPr lang="pt-BR" sz="2400" b="1" dirty="0"/>
              <a:t>Before </a:t>
            </a:r>
            <a:r>
              <a:rPr lang="pt-BR" sz="2400" b="1" dirty="0" err="1"/>
              <a:t>Insert</a:t>
            </a:r>
            <a:r>
              <a:rPr lang="pt-BR" sz="2400" dirty="0"/>
              <a:t> que calcula a comissão de cada novo funcionário pertencente ao departamento 10, antes de um registro para aquele funcionário ser inserido na tabela SALARIO: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" y="81304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</a:rPr>
              <a:t>TRIGGERS</a:t>
            </a:r>
          </a:p>
        </p:txBody>
      </p:sp>
      <p:sp>
        <p:nvSpPr>
          <p:cNvPr id="19" name="Espaço Reservado para Rodapé 18">
            <a:extLst>
              <a:ext uri="{FF2B5EF4-FFF2-40B4-BE49-F238E27FC236}">
                <a16:creationId xmlns:a16="http://schemas.microsoft.com/office/drawing/2014/main" id="{106B9400-10F5-C4D9-5FB4-31020CF60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PL/SQL AVANÇADO – LAÉRCIO CRUZ</a:t>
            </a:r>
          </a:p>
          <a:p>
            <a:endParaRPr lang="pt-BR" dirty="0"/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919B02F9-1256-559A-957D-87AA95AA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8</a:t>
            </a:fld>
            <a:endParaRPr lang="pt-BR"/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7367DB66-A5AB-601B-04FC-20B9B4A24D6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51" y="11115094"/>
            <a:ext cx="750095" cy="75009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1D5ACB3-FA29-01BC-E89E-CF4B3468A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010" y="3584364"/>
            <a:ext cx="71151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38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-21510" y="-125790"/>
            <a:ext cx="9622710" cy="129273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/>
              <a:t>PROCEDURES</a:t>
            </a:r>
          </a:p>
          <a:p>
            <a:pPr algn="ctr"/>
            <a:endParaRPr lang="pt-BR" sz="4800" dirty="0"/>
          </a:p>
          <a:p>
            <a:pPr algn="ctr"/>
            <a:r>
              <a:rPr lang="pt-BR" sz="4800" dirty="0"/>
              <a:t>Reutilização e Organização </a:t>
            </a:r>
          </a:p>
          <a:p>
            <a:pPr algn="ctr"/>
            <a:r>
              <a:rPr lang="pt-BR" sz="4800" dirty="0"/>
              <a:t>de Código</a:t>
            </a:r>
            <a:endParaRPr lang="pt-BR" dirty="0"/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70767" y="2253049"/>
            <a:ext cx="7816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>
                <a:ln>
                  <a:solidFill>
                    <a:srgbClr val="11FFFE"/>
                  </a:solidFill>
                </a:ln>
                <a:noFill/>
                <a:latin typeface="Impact" panose="020B0806030902050204" pitchFamily="34" charset="0"/>
              </a:rPr>
              <a:t>3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A8281A8C-F51B-8070-EE7F-AC4CBC315387}"/>
              </a:ext>
            </a:extLst>
          </p:cNvPr>
          <p:cNvSpPr txBox="1"/>
          <p:nvPr/>
        </p:nvSpPr>
        <p:spPr>
          <a:xfrm>
            <a:off x="870768" y="9340866"/>
            <a:ext cx="7816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Procedures são subprogramas que podem ser chamados para executar uma série de instruções PL/SQL.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51BD98C-D072-63C9-21C3-E1219F48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PL/SQL AVANÇADO – LAÉRCIO CRUZ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200A01C-BA5B-3A36-1BF1-0562AE8A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08852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5361</TotalTime>
  <Words>926</Words>
  <Application>Microsoft Office PowerPoint</Application>
  <PresentationFormat>Papel A3 (297 x 420 mm)</PresentationFormat>
  <Paragraphs>102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Silva Aguiar</dc:creator>
  <cp:lastModifiedBy>Laercio S da Cruz</cp:lastModifiedBy>
  <cp:revision>46</cp:revision>
  <dcterms:created xsi:type="dcterms:W3CDTF">2023-06-15T14:34:16Z</dcterms:created>
  <dcterms:modified xsi:type="dcterms:W3CDTF">2024-05-27T02:12:57Z</dcterms:modified>
</cp:coreProperties>
</file>